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50" d="100"/>
          <a:sy n="150" d="100"/>
        </p:scale>
        <p:origin x="66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95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328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off_re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22860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1208" y="1783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CALL FOR PROPOSALS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2103120"/>
            <a:ext cx="10515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Proposal</a:t>
            </a:r>
            <a:endParaRPr lang="en-US" sz="5600" dirty="0"/>
          </a:p>
        </p:txBody>
      </p:sp>
      <p:sp>
        <p:nvSpPr>
          <p:cNvPr id="5" name="Text 2"/>
          <p:cNvSpPr/>
          <p:nvPr/>
        </p:nvSpPr>
        <p:spPr>
          <a:xfrm>
            <a:off x="521208" y="31272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submission template  ·  complete this deck to present to the Steering Committee. It follows the same structure as the Word version.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21208" y="3794760"/>
            <a:ext cx="6949440" cy="566928"/>
          </a:xfrm>
          <a:prstGeom prst="roundRect">
            <a:avLst>
              <a:gd name="adj" fmla="val 9677"/>
            </a:avLst>
          </a:prstGeom>
          <a:solidFill>
            <a:srgbClr val="2C3336"/>
          </a:solidFill>
          <a:ln w="12700">
            <a:solidFill>
              <a:srgbClr val="3E464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4"/>
          <p:cNvSpPr/>
          <p:nvPr/>
        </p:nvSpPr>
        <p:spPr>
          <a:xfrm>
            <a:off x="685800" y="3840480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TITLE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685800" y="4041648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B99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your project title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21208" y="4507992"/>
            <a:ext cx="6949440" cy="566928"/>
          </a:xfrm>
          <a:prstGeom prst="roundRect">
            <a:avLst>
              <a:gd name="adj" fmla="val 9677"/>
            </a:avLst>
          </a:prstGeom>
          <a:solidFill>
            <a:srgbClr val="2C3336"/>
          </a:solidFill>
          <a:ln w="12700">
            <a:solidFill>
              <a:srgbClr val="3E464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7"/>
          <p:cNvSpPr/>
          <p:nvPr/>
        </p:nvSpPr>
        <p:spPr>
          <a:xfrm>
            <a:off x="685800" y="4553712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RESEARCHER &amp; INSTITUTION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85800" y="475488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B99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title, institution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21208" y="5221224"/>
            <a:ext cx="6949440" cy="566928"/>
          </a:xfrm>
          <a:prstGeom prst="roundRect">
            <a:avLst>
              <a:gd name="adj" fmla="val 9677"/>
            </a:avLst>
          </a:prstGeom>
          <a:solidFill>
            <a:srgbClr val="2C3336"/>
          </a:solidFill>
          <a:ln w="12700">
            <a:solidFill>
              <a:srgbClr val="3E464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685800" y="5266944"/>
            <a:ext cx="3108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SCOPE ADDRESSED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85800" y="5468112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B999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scope from Section 2 of the call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7909560" y="367588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2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AREA  —  keep yours, delete the rest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7909560" y="3986784"/>
            <a:ext cx="3749040" cy="512064"/>
          </a:xfrm>
          <a:prstGeom prst="roundRect">
            <a:avLst>
              <a:gd name="adj" fmla="val 10714"/>
            </a:avLst>
          </a:prstGeom>
          <a:solidFill>
            <a:srgbClr val="C0561A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7" name="Text 14"/>
          <p:cNvSpPr/>
          <p:nvPr/>
        </p:nvSpPr>
        <p:spPr>
          <a:xfrm>
            <a:off x="8092440" y="4027932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Mining &amp; Processing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092440" y="4261104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Mining stream  /  Coal Processing stream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7909560" y="4626864"/>
            <a:ext cx="3749040" cy="512064"/>
          </a:xfrm>
          <a:prstGeom prst="roundRect">
            <a:avLst>
              <a:gd name="adj" fmla="val 10714"/>
            </a:avLst>
          </a:prstGeom>
          <a:solidFill>
            <a:srgbClr val="026CB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20" name="Text 17"/>
          <p:cNvSpPr/>
          <p:nvPr/>
        </p:nvSpPr>
        <p:spPr>
          <a:xfrm>
            <a:off x="8092440" y="462686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Environment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909560" y="5266944"/>
            <a:ext cx="3749040" cy="512064"/>
          </a:xfrm>
          <a:prstGeom prst="roundRect">
            <a:avLst>
              <a:gd name="adj" fmla="val 10714"/>
            </a:avLst>
          </a:prstGeom>
          <a:solidFill>
            <a:srgbClr val="9A2479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22" name="Text 19"/>
          <p:cNvSpPr/>
          <p:nvPr/>
        </p:nvSpPr>
        <p:spPr>
          <a:xfrm>
            <a:off x="8092440" y="5266944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Technologies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plan &amp; timeline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Gantt chart is mandatory. Show phases, activities, dependencies and the critical path, aligned to your milestones.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66928" y="1691640"/>
            <a:ext cx="11091672" cy="4297680"/>
          </a:xfrm>
          <a:prstGeom prst="roundRect">
            <a:avLst>
              <a:gd name="adj" fmla="val 1489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dash"/>
          </a:ln>
        </p:spPr>
        <p:txBody>
          <a:bodyPr/>
          <a:lstStyle/>
          <a:p>
            <a:endParaRPr lang="en-ZA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5760720" y="2971800"/>
            <a:ext cx="640080" cy="6400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41848" y="2852928"/>
            <a:ext cx="877824" cy="877824"/>
          </a:xfrm>
          <a:prstGeom prst="ellipse">
            <a:avLst/>
          </a:prstGeom>
          <a:ln w="1905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6"/>
          <p:cNvSpPr/>
          <p:nvPr/>
        </p:nvSpPr>
        <p:spPr>
          <a:xfrm>
            <a:off x="566928" y="388620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your Gantt chart here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566928" y="429768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no earlier than 1 April 2027 · phases with start and end dates · dependencies and critical path · milestones from Section 7 marked on the bars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Deliverables, milestones &amp; stage gates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deliverables only. The stage gate is the test Coaltech applies before the milestone is accepted and paid.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37360"/>
          <a:ext cx="11091672" cy="2852928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3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#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 date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Deliverable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Stage gate (acceptance test)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Success criteria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M1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[What will be delivered — be specific]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Coaltech confirms it is genuinely done]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[Measurable criteria]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M2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[What will be delivered — be specific]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Coaltech confirms it is genuinely done]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[Measurable criteria]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M3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[What will be delivered — be specific]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Coaltech confirms it is genuinely done]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[Measurable criteria]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M4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[What will be delivered — be specific]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Coaltech confirms it is genuinely done]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[Measurable criteria]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Final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[Final report and project outcomes]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Coaltech confirms it is genuinely done]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[Measurable criteria]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66928" y="516636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transfer mechanism:  </a:t>
            </a:r>
            <a:r>
              <a:rPr lang="en-US" sz="1100" i="1" dirty="0">
                <a:solidFill>
                  <a:srgbClr val="6B7A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[state how the technology or knowledge moves to the sector — a guideline, a demonstration, a licence, a member trial]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management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the main risks, their impact and probability, and the mitigation for each.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37360"/>
          <a:ext cx="7406640" cy="22860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Risk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Impact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Probability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Level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Mitigation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[Risk 1]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you manage it]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[Risk 2]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you manage it]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[Risk 3]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you manage it]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[Risk 4]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[H/M/L]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[How you manage it]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8321040" y="171907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matrix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8549640" y="2103120"/>
            <a:ext cx="896112" cy="493776"/>
          </a:xfrm>
          <a:prstGeom prst="rect">
            <a:avLst/>
          </a:prstGeom>
          <a:solidFill>
            <a:srgbClr val="C0561A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6"/>
          <p:cNvSpPr/>
          <p:nvPr/>
        </p:nvSpPr>
        <p:spPr>
          <a:xfrm>
            <a:off x="8549640" y="2103120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9518904" y="2103120"/>
            <a:ext cx="896112" cy="493776"/>
          </a:xfrm>
          <a:prstGeom prst="rect">
            <a:avLst/>
          </a:prstGeom>
          <a:solidFill>
            <a:srgbClr val="CD1F3D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8"/>
          <p:cNvSpPr/>
          <p:nvPr/>
        </p:nvSpPr>
        <p:spPr>
          <a:xfrm>
            <a:off x="9518904" y="2103120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50" dirty="0"/>
          </a:p>
        </p:txBody>
      </p:sp>
      <p:sp>
        <p:nvSpPr>
          <p:cNvPr id="7" name="Shape 9"/>
          <p:cNvSpPr/>
          <p:nvPr/>
        </p:nvSpPr>
        <p:spPr>
          <a:xfrm>
            <a:off x="10488168" y="2103120"/>
            <a:ext cx="896112" cy="493776"/>
          </a:xfrm>
          <a:prstGeom prst="rect">
            <a:avLst/>
          </a:prstGeom>
          <a:solidFill>
            <a:srgbClr val="CD1F3D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0"/>
          <p:cNvSpPr/>
          <p:nvPr/>
        </p:nvSpPr>
        <p:spPr>
          <a:xfrm>
            <a:off x="10488168" y="2103120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8549640" y="2670048"/>
            <a:ext cx="896112" cy="493776"/>
          </a:xfrm>
          <a:prstGeom prst="rect">
            <a:avLst/>
          </a:prstGeom>
          <a:solidFill>
            <a:srgbClr val="0E8743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Text 12"/>
          <p:cNvSpPr/>
          <p:nvPr/>
        </p:nvSpPr>
        <p:spPr>
          <a:xfrm>
            <a:off x="8549640" y="2670048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9518904" y="2670048"/>
            <a:ext cx="896112" cy="493776"/>
          </a:xfrm>
          <a:prstGeom prst="rect">
            <a:avLst/>
          </a:prstGeom>
          <a:solidFill>
            <a:srgbClr val="C0561A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4"/>
          <p:cNvSpPr/>
          <p:nvPr/>
        </p:nvSpPr>
        <p:spPr>
          <a:xfrm>
            <a:off x="9518904" y="2670048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10488168" y="2670048"/>
            <a:ext cx="896112" cy="493776"/>
          </a:xfrm>
          <a:prstGeom prst="rect">
            <a:avLst/>
          </a:prstGeom>
          <a:solidFill>
            <a:srgbClr val="CD1F3D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0" name="Text 16"/>
          <p:cNvSpPr/>
          <p:nvPr/>
        </p:nvSpPr>
        <p:spPr>
          <a:xfrm>
            <a:off x="10488168" y="2670048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8549640" y="3236976"/>
            <a:ext cx="896112" cy="493776"/>
          </a:xfrm>
          <a:prstGeom prst="rect">
            <a:avLst/>
          </a:prstGeom>
          <a:solidFill>
            <a:srgbClr val="0E8743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18"/>
          <p:cNvSpPr/>
          <p:nvPr/>
        </p:nvSpPr>
        <p:spPr>
          <a:xfrm>
            <a:off x="8549640" y="3236976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9518904" y="3236976"/>
            <a:ext cx="896112" cy="493776"/>
          </a:xfrm>
          <a:prstGeom prst="rect">
            <a:avLst/>
          </a:prstGeom>
          <a:solidFill>
            <a:srgbClr val="0E8743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4" name="Text 20"/>
          <p:cNvSpPr/>
          <p:nvPr/>
        </p:nvSpPr>
        <p:spPr>
          <a:xfrm>
            <a:off x="9518904" y="3236976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10488168" y="3236976"/>
            <a:ext cx="896112" cy="493776"/>
          </a:xfrm>
          <a:prstGeom prst="rect">
            <a:avLst/>
          </a:prstGeom>
          <a:solidFill>
            <a:srgbClr val="C0561A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6" name="Text 22"/>
          <p:cNvSpPr/>
          <p:nvPr/>
        </p:nvSpPr>
        <p:spPr>
          <a:xfrm>
            <a:off x="10488168" y="3236976"/>
            <a:ext cx="89611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8549640" y="3858768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→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 rot="16200000">
            <a:off x="7882128" y="2606040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Probability ↑</a:t>
            </a:r>
            <a:endParaRPr lang="en-US" sz="900" dirty="0"/>
          </a:p>
        </p:txBody>
      </p:sp>
      <p:sp>
        <p:nvSpPr>
          <p:cNvPr id="29" name="Text 25"/>
          <p:cNvSpPr/>
          <p:nvPr/>
        </p:nvSpPr>
        <p:spPr>
          <a:xfrm>
            <a:off x="566928" y="4892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risk rated High needs a named owner and a point at which it is escalated to Coaltech.</a:t>
            </a:r>
            <a:endParaRPr lang="en-US" sz="1050" dirty="0"/>
          </a:p>
        </p:txBody>
      </p:sp>
      <p:sp>
        <p:nvSpPr>
          <p:cNvPr id="30" name="Text 26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31" name="Text 27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&amp; resources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research team, their roles and expertise, and the institutional support behind them. Student development is encouraged and forms part of the evaluation.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37360"/>
          <a:ext cx="6903720" cy="2286000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Role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Name &amp; expertise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Citizenship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Demographics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Lead researcher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[Name, qualifications, role]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[SA / Foreign]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[BF / BM / WF / WM]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Co-researcher 1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[Name, qualifications, role]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[SA / Foreign]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[BF / BM / WF / WM]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Co-researcher 2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[Name, qualifications, role]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[SA / Foreign]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[BF / BM / WF / WM]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Student(s)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[Name, qualifications, role]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[SA / Foreign]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[BF / BM / WF / WM]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66928" y="416052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BF black female · BM black male · WF white female · WM white male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7818120" y="16002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9.2  Institutional support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7818120" y="1965960"/>
            <a:ext cx="3840480" cy="3291840"/>
          </a:xfrm>
          <a:prstGeom prst="roundRect">
            <a:avLst>
              <a:gd name="adj" fmla="val 1528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7"/>
          <p:cNvSpPr/>
          <p:nvPr/>
        </p:nvSpPr>
        <p:spPr>
          <a:xfrm>
            <a:off x="7872984" y="1993392"/>
            <a:ext cx="3712464" cy="321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Facilities and equipment · technical and administrative support · industry partnerships · letters of support attached.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10a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by category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amounts ex VAT, VAT at 15% shown separately. Year 1 runs April 2027 to March 2028. Rates above the card by 10% or more need motivation.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83080"/>
          <a:ext cx="6126480" cy="3456432"/>
        </p:xfrm>
        <a:graphic>
          <a:graphicData uri="http://schemas.openxmlformats.org/drawingml/2006/table">
            <a:tbl>
              <a:tblPr/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Category (ex VAT)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1 (R)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2 (R)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(R)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Personnel (incl. bursary)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Equipment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Materials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Travel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Analysis / other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Subtotal (ex VAT)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VAT (15%)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(incl VAT)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7040880" y="1645920"/>
            <a:ext cx="4617720" cy="4526280"/>
          </a:xfrm>
          <a:prstGeom prst="roundRect">
            <a:avLst>
              <a:gd name="adj" fmla="val 1414"/>
            </a:avLst>
          </a:prstGeom>
          <a:solidFill>
            <a:srgbClr val="23282A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9" name="Text 5"/>
          <p:cNvSpPr/>
          <p:nvPr/>
        </p:nvSpPr>
        <p:spPr>
          <a:xfrm>
            <a:off x="7296912" y="184708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COALTECH RATE CARD  ·  2026/27 MAXIMA, EX VAT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7296912" y="2212848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PhD stipend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10104120" y="221284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162,000 pa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7296912" y="256032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MSc stipend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10104120" y="256032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134,000 pa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7296912" y="290779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Postdoctoral fellow</a:t>
            </a:r>
            <a:endParaRPr lang="en-US" sz="1050" dirty="0"/>
          </a:p>
        </p:txBody>
      </p:sp>
      <p:sp>
        <p:nvSpPr>
          <p:cNvPr id="7" name="Text 11"/>
          <p:cNvSpPr/>
          <p:nvPr/>
        </p:nvSpPr>
        <p:spPr>
          <a:xfrm>
            <a:off x="10104120" y="290779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340,000 pa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7296912" y="3255264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/ PI (billed)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10104120" y="325526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80,000 pa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7296912" y="360273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Senior researcher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10104120" y="360273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153,000 pa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7296912" y="3950208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L1 director / partner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10104120" y="3950208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9,100 /day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7296912" y="429768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L3 senior consultant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10104120" y="429768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3,800 /day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7296912" y="4645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L5 junior professional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10104120" y="4645152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1,200 /day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7296912" y="4992624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overhead</a:t>
            </a:r>
            <a:endParaRPr lang="en-US" sz="1050" dirty="0"/>
          </a:p>
        </p:txBody>
      </p:sp>
      <p:sp>
        <p:nvSpPr>
          <p:cNvPr id="27" name="Text 23"/>
          <p:cNvSpPr/>
          <p:nvPr/>
        </p:nvSpPr>
        <p:spPr>
          <a:xfrm>
            <a:off x="10104120" y="4992624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15%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7296912" y="534009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8EE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Subcontractors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10104120" y="5340096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40%</a:t>
            </a:r>
            <a:endParaRPr lang="en-US" sz="1050" dirty="0"/>
          </a:p>
        </p:txBody>
      </p:sp>
      <p:sp>
        <p:nvSpPr>
          <p:cNvPr id="30" name="Text 26"/>
          <p:cNvSpPr/>
          <p:nvPr/>
        </p:nvSpPr>
        <p:spPr>
          <a:xfrm>
            <a:off x="7296912" y="5760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tables and later years: CT-GUIDE-2026-001 v1.1</a:t>
            </a:r>
            <a:endParaRPr lang="en-US" sz="850" dirty="0"/>
          </a:p>
        </p:txBody>
      </p:sp>
      <p:sp>
        <p:nvSpPr>
          <p:cNvPr id="31" name="Text 27"/>
          <p:cNvSpPr/>
          <p:nvPr/>
        </p:nvSpPr>
        <p:spPr>
          <a:xfrm>
            <a:off x="566928" y="5257800"/>
            <a:ext cx="6126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justification:  </a:t>
            </a:r>
            <a:r>
              <a:rPr lang="en-US" sz="1050" i="1" dirty="0">
                <a:solidFill>
                  <a:srgbClr val="6B7A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[personnel and student development · equipment · materials · travel · co-funding · value for money]</a:t>
            </a:r>
            <a:endParaRPr lang="en-US" sz="1050" dirty="0"/>
          </a:p>
        </p:txBody>
      </p:sp>
      <p:sp>
        <p:nvSpPr>
          <p:cNvPr id="32" name="Text 28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33" name="Text 29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10b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per milestone &amp; co-funding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 the money to Section 7. Coaltech pays on delivery and acceptance.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83080"/>
          <a:ext cx="7223760" cy="2816352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#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Deliverable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Start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End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Budget ex VAT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Incl VAT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M1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[Deliverable]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M2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[Deliverable]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M3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[Deliverable]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M4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[Deliverable]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Final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[Deliverable]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[MM/YY]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 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8275320" y="171907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Co-funding</a:t>
            </a:r>
            <a:endParaRPr lang="en-US" sz="1400" dirty="0"/>
          </a:p>
        </p:txBody>
      </p:sp>
      <p:graphicFrame>
        <p:nvGraphicFramePr>
          <p:cNvPr id="3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75320" y="2103120"/>
          <a:ext cx="3383280" cy="1207008"/>
        </p:xfrm>
        <a:graphic>
          <a:graphicData uri="http://schemas.openxmlformats.org/drawingml/2006/table">
            <a:tbl>
              <a:tblPr/>
              <a:tblGrid>
                <a:gridCol w="1554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Source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Amount (R)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Share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87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3282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Coaltech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[Co-funder name]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i="1" dirty="0">
                          <a:solidFill>
                            <a:srgbClr val="6B7A7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9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F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5"/>
          <p:cNvSpPr/>
          <p:nvPr/>
        </p:nvSpPr>
        <p:spPr>
          <a:xfrm>
            <a:off x="8275320" y="3520440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Co-funding is welcomed but not required; a proposal without it is assessed on the same basis. Disclose all sources in full, or state that there are none.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15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template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21208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italic guidance on each slide tells you what to write. Replace it with your content, and delete anything in grey brackets before you submit.</a:t>
            </a:r>
            <a:endParaRPr lang="en-US" sz="1050" dirty="0"/>
          </a:p>
        </p:txBody>
      </p:sp>
      <p:pic>
        <p:nvPicPr>
          <p:cNvPr id="4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691640"/>
            <a:ext cx="420624" cy="420624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1783080"/>
            <a:ext cx="237744" cy="23774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33856" y="164592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slide by slide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133856" y="1911096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section of the required structure is one slide. Keep the order; the reviewers score against it.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566928" y="2560320"/>
            <a:ext cx="420624" cy="420624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" y="2651760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33856" y="251460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it inside the template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1133856" y="2779776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budget slides carry the Coaltech rate card</a:t>
            </a:r>
            <a:endParaRPr lang="en-US" sz="1000" dirty="0"/>
          </a:p>
        </p:txBody>
      </p:sp>
      <p:sp>
        <p:nvSpPr>
          <p:cNvPr id="13" name="Shape 8"/>
          <p:cNvSpPr/>
          <p:nvPr/>
        </p:nvSpPr>
        <p:spPr>
          <a:xfrm>
            <a:off x="566928" y="3429000"/>
            <a:ext cx="420624" cy="420624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" y="3520440"/>
            <a:ext cx="237744" cy="23774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33856" y="338328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Stage-gate every milestone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1133856" y="3648456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milestone needs the test Coaltech will apply to accept and pay it, plus measurable success criteria.</a:t>
            </a:r>
            <a:endParaRPr lang="en-US" sz="1000" dirty="0"/>
          </a:p>
        </p:txBody>
      </p:sp>
      <p:sp>
        <p:nvSpPr>
          <p:cNvPr id="17" name="Shape 11"/>
          <p:cNvSpPr/>
          <p:nvPr/>
        </p:nvSpPr>
        <p:spPr>
          <a:xfrm>
            <a:off x="566928" y="4297680"/>
            <a:ext cx="420624" cy="420624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" y="4389120"/>
            <a:ext cx="237744" cy="23774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133856" y="425196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plan as a Gantt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1133856" y="4517136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plan slide takes a Gantt chart. Align it to your milestones.</a:t>
            </a:r>
            <a:endParaRPr lang="en-US" sz="1000" dirty="0"/>
          </a:p>
        </p:txBody>
      </p:sp>
      <p:sp>
        <p:nvSpPr>
          <p:cNvPr id="21" name="Shape 14"/>
          <p:cNvSpPr/>
          <p:nvPr/>
        </p:nvSpPr>
        <p:spPr>
          <a:xfrm>
            <a:off x="566928" y="5166360"/>
            <a:ext cx="420624" cy="420624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68" y="5257800"/>
            <a:ext cx="237744" cy="237744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133856" y="512064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as one PDF</a:t>
            </a:r>
            <a:endParaRPr lang="en-US" sz="1250" dirty="0"/>
          </a:p>
        </p:txBody>
      </p:sp>
      <p:sp>
        <p:nvSpPr>
          <p:cNvPr id="24" name="Text 16"/>
          <p:cNvSpPr/>
          <p:nvPr/>
        </p:nvSpPr>
        <p:spPr>
          <a:xfrm>
            <a:off x="1133856" y="5385816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Maximum 20 pages, font 11pt or larger, to cbergman@coaltech.co.za, subject line “Coaltech FY2027 Proposal, [focus area]”.</a:t>
            </a:r>
            <a:endParaRPr lang="en-US" sz="1000" dirty="0"/>
          </a:p>
        </p:txBody>
      </p:sp>
      <p:sp>
        <p:nvSpPr>
          <p:cNvPr id="25" name="Shape 17"/>
          <p:cNvSpPr/>
          <p:nvPr/>
        </p:nvSpPr>
        <p:spPr>
          <a:xfrm>
            <a:off x="5989320" y="1572768"/>
            <a:ext cx="5669280" cy="4526280"/>
          </a:xfrm>
          <a:prstGeom prst="roundRect">
            <a:avLst>
              <a:gd name="adj" fmla="val 1414"/>
            </a:avLst>
          </a:prstGeom>
          <a:solidFill>
            <a:srgbClr val="F1F5F2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26" name="Text 18"/>
          <p:cNvSpPr/>
          <p:nvPr/>
        </p:nvSpPr>
        <p:spPr>
          <a:xfrm>
            <a:off x="6309360" y="181051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submit</a:t>
            </a:r>
            <a:endParaRPr lang="en-US" sz="1600" dirty="0"/>
          </a:p>
        </p:txBody>
      </p:sp>
      <p:sp>
        <p:nvSpPr>
          <p:cNvPr id="27" name="Text 19"/>
          <p:cNvSpPr/>
          <p:nvPr/>
        </p:nvSpPr>
        <p:spPr>
          <a:xfrm>
            <a:off x="6327648" y="2240280"/>
            <a:ext cx="512064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PDF, 20 pages or fewer, 11 pt or larger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area and priority scope named on the cover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sections complete; guidance text deleted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ex VAT, VAT shown separately, rate card applied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milestone has a stage gate and success criteria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plan shown as a Gantt chart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demographics complete; letters of support attached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Co-funding disclosed in full, or stated as none</a:t>
            </a:r>
            <a:endParaRPr lang="en-US" sz="1150" dirty="0"/>
          </a:p>
          <a:p>
            <a:pPr marL="177800" indent="-177800">
              <a:spcAft>
                <a:spcPts val="800"/>
              </a:spcAft>
              <a:buSzPct val="100000"/>
              <a:buChar char="☐"/>
            </a:pPr>
            <a:r>
              <a:rPr lang="en-US" sz="1150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transfer mechanism described</a:t>
            </a:r>
            <a:endParaRPr lang="en-US" sz="1150" dirty="0"/>
          </a:p>
        </p:txBody>
      </p:sp>
      <p:sp>
        <p:nvSpPr>
          <p:cNvPr id="28" name="Text 20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29" name="Text 21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328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off_re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112" y="402336"/>
            <a:ext cx="1600200" cy="4023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45720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your proposal is scored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21208" y="1078992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and implementation carry the highest weighting. 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02920" y="1783080"/>
            <a:ext cx="2688336" cy="3977640"/>
          </a:xfrm>
          <a:prstGeom prst="roundRect">
            <a:avLst>
              <a:gd name="adj" fmla="val 2381"/>
            </a:avLst>
          </a:prstGeom>
          <a:solidFill>
            <a:srgbClr val="2C333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6" name="Shape 3"/>
          <p:cNvSpPr/>
          <p:nvPr/>
        </p:nvSpPr>
        <p:spPr>
          <a:xfrm>
            <a:off x="758952" y="2057400"/>
            <a:ext cx="475488" cy="47548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2167128"/>
            <a:ext cx="256032" cy="2560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04088" y="26517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45%</a:t>
            </a:r>
            <a:endParaRPr lang="en-US" sz="5400" dirty="0"/>
          </a:p>
        </p:txBody>
      </p:sp>
      <p:sp>
        <p:nvSpPr>
          <p:cNvPr id="9" name="Text 5"/>
          <p:cNvSpPr/>
          <p:nvPr/>
        </p:nvSpPr>
        <p:spPr>
          <a:xfrm>
            <a:off x="740664" y="361188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&amp; implementation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40664" y="4206240"/>
            <a:ext cx="2240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 operational problem addressed, and results the sector can use, with a route to pilot where the work allows. Building on existing work counts.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374136" y="1783080"/>
            <a:ext cx="2688336" cy="3977640"/>
          </a:xfrm>
          <a:prstGeom prst="roundRect">
            <a:avLst>
              <a:gd name="adj" fmla="val 2381"/>
            </a:avLst>
          </a:prstGeom>
          <a:solidFill>
            <a:srgbClr val="2C333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2" name="Shape 8"/>
          <p:cNvSpPr/>
          <p:nvPr/>
        </p:nvSpPr>
        <p:spPr>
          <a:xfrm>
            <a:off x="3630168" y="2057400"/>
            <a:ext cx="475488" cy="475488"/>
          </a:xfrm>
          <a:prstGeom prst="ellipse">
            <a:avLst/>
          </a:prstGeom>
          <a:solidFill>
            <a:srgbClr val="C0561A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9896" y="2167128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575304" y="26517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5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</a:t>
            </a:r>
            <a:endParaRPr lang="en-US" sz="5400" dirty="0"/>
          </a:p>
        </p:txBody>
      </p:sp>
      <p:sp>
        <p:nvSpPr>
          <p:cNvPr id="15" name="Text 10"/>
          <p:cNvSpPr/>
          <p:nvPr/>
        </p:nvSpPr>
        <p:spPr>
          <a:xfrm>
            <a:off x="3611880" y="361188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Alignment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3611880" y="4206240"/>
            <a:ext cx="2240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fit with a named focus area and priority scope, and relevance to the sector.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245352" y="1783080"/>
            <a:ext cx="2688336" cy="3977640"/>
          </a:xfrm>
          <a:prstGeom prst="roundRect">
            <a:avLst>
              <a:gd name="adj" fmla="val 2381"/>
            </a:avLst>
          </a:prstGeom>
          <a:solidFill>
            <a:srgbClr val="2C333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8" name="Shape 13"/>
          <p:cNvSpPr/>
          <p:nvPr/>
        </p:nvSpPr>
        <p:spPr>
          <a:xfrm>
            <a:off x="6501384" y="2057400"/>
            <a:ext cx="475488" cy="475488"/>
          </a:xfrm>
          <a:prstGeom prst="ellipse">
            <a:avLst/>
          </a:prstGeom>
          <a:solidFill>
            <a:srgbClr val="026CB6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1112" y="2167128"/>
            <a:ext cx="256032" cy="2560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446520" y="26517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026C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5400" dirty="0"/>
          </a:p>
        </p:txBody>
      </p:sp>
      <p:sp>
        <p:nvSpPr>
          <p:cNvPr id="21" name="Text 15"/>
          <p:cNvSpPr/>
          <p:nvPr/>
        </p:nvSpPr>
        <p:spPr>
          <a:xfrm>
            <a:off x="6483096" y="361188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Innovation &amp; value for money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6483096" y="4206240"/>
            <a:ext cx="2240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Originality, technical soundness, and a budget matched to the work and the rate card.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9116568" y="1783080"/>
            <a:ext cx="2688336" cy="3977640"/>
          </a:xfrm>
          <a:prstGeom prst="roundRect">
            <a:avLst>
              <a:gd name="adj" fmla="val 2381"/>
            </a:avLst>
          </a:prstGeom>
          <a:solidFill>
            <a:srgbClr val="2C333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24" name="Shape 18"/>
          <p:cNvSpPr/>
          <p:nvPr/>
        </p:nvSpPr>
        <p:spPr>
          <a:xfrm>
            <a:off x="9372600" y="2057400"/>
            <a:ext cx="475488" cy="475488"/>
          </a:xfrm>
          <a:prstGeom prst="ellipse">
            <a:avLst/>
          </a:prstGeom>
          <a:solidFill>
            <a:srgbClr val="9A2479"/>
          </a:solidFill>
          <a:ln/>
        </p:spPr>
        <p:txBody>
          <a:bodyPr/>
          <a:lstStyle/>
          <a:p>
            <a:endParaRPr lang="en-ZA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2328" y="2167128"/>
            <a:ext cx="256032" cy="25603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317736" y="26517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9A24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5400" dirty="0"/>
          </a:p>
        </p:txBody>
      </p:sp>
      <p:sp>
        <p:nvSpPr>
          <p:cNvPr id="27" name="Text 20"/>
          <p:cNvSpPr/>
          <p:nvPr/>
        </p:nvSpPr>
        <p:spPr>
          <a:xfrm>
            <a:off x="9354312" y="361188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&amp; resources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9354312" y="4206240"/>
            <a:ext cx="2240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qualified team, access to facilities, and student development.</a:t>
            </a:r>
            <a:endParaRPr lang="en-US" sz="1000" dirty="0"/>
          </a:p>
        </p:txBody>
      </p:sp>
      <p:sp>
        <p:nvSpPr>
          <p:cNvPr id="29" name="Text 22"/>
          <p:cNvSpPr/>
          <p:nvPr/>
        </p:nvSpPr>
        <p:spPr>
          <a:xfrm>
            <a:off x="521208" y="59893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0E8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Co-funding counts in a proposal’s favour where it exists. It is not a requirement, and proposals without it are assessed on the same basis.</a:t>
            </a:r>
            <a:endParaRPr lang="en-US" sz="1150" dirty="0"/>
          </a:p>
        </p:txBody>
      </p:sp>
      <p:sp>
        <p:nvSpPr>
          <p:cNvPr id="30" name="Text 23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31" name="Text 24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4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 details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21208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every field. This is the cover information reviewers see first.</a:t>
            </a:r>
            <a:endParaRPr lang="en-US" sz="1050" dirty="0"/>
          </a:p>
        </p:txBody>
      </p:sp>
      <p:pic>
        <p:nvPicPr>
          <p:cNvPr id="4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6928" y="15544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title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66928" y="1828800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4"/>
          <p:cNvSpPr/>
          <p:nvPr/>
        </p:nvSpPr>
        <p:spPr>
          <a:xfrm>
            <a:off x="621792" y="1856232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your project title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66928" y="2350008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researcher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66928" y="2624328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7"/>
          <p:cNvSpPr/>
          <p:nvPr/>
        </p:nvSpPr>
        <p:spPr>
          <a:xfrm>
            <a:off x="621792" y="2651760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title, institution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66928" y="3145536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Co-researchers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566928" y="3419856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621792" y="3447288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Names, titles, institutions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566928" y="3941064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 / organisation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66928" y="4215384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Text 13"/>
          <p:cNvSpPr/>
          <p:nvPr/>
        </p:nvSpPr>
        <p:spPr>
          <a:xfrm>
            <a:off x="621792" y="4242816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institution and address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566928" y="4736592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area &amp; stream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66928" y="5010912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6"/>
          <p:cNvSpPr/>
          <p:nvPr/>
        </p:nvSpPr>
        <p:spPr>
          <a:xfrm>
            <a:off x="621792" y="5038344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 (Mining / Coal Processing stream)  /  Surface Environment  /  Future Technologies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566928" y="553212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scope addressed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566928" y="5806440"/>
            <a:ext cx="539496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19"/>
          <p:cNvSpPr/>
          <p:nvPr/>
        </p:nvSpPr>
        <p:spPr>
          <a:xfrm>
            <a:off x="621792" y="5833872"/>
            <a:ext cx="52669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Section 2 of the call, e.g. discard and ultra-fines to product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309360" y="1554480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Cross-cutting enabler (if any)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6309360" y="1828800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 22"/>
          <p:cNvSpPr/>
          <p:nvPr/>
        </p:nvSpPr>
        <p:spPr>
          <a:xfrm>
            <a:off x="6364224" y="1856232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Digitalisation and technology  /  Alternative uses of coal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309360" y="2350008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duration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6309360" y="2624328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8" name="Text 25"/>
          <p:cNvSpPr/>
          <p:nvPr/>
        </p:nvSpPr>
        <p:spPr>
          <a:xfrm>
            <a:off x="6364224" y="2651760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Months, with start and end dates from Apr 2027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6309360" y="3145536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budget requested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6309360" y="3419856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Text 28"/>
          <p:cNvSpPr/>
          <p:nvPr/>
        </p:nvSpPr>
        <p:spPr>
          <a:xfrm>
            <a:off x="6364224" y="3447288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ex VAT; VAT shown separately in Section 10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6309360" y="3941064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Co-funding</a:t>
            </a:r>
            <a:endParaRPr lang="en-US" sz="1150" dirty="0"/>
          </a:p>
        </p:txBody>
      </p:sp>
      <p:sp>
        <p:nvSpPr>
          <p:cNvPr id="33" name="Shape 30"/>
          <p:cNvSpPr/>
          <p:nvPr/>
        </p:nvSpPr>
        <p:spPr>
          <a:xfrm>
            <a:off x="6309360" y="4215384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4" name="Text 31"/>
          <p:cNvSpPr/>
          <p:nvPr/>
        </p:nvSpPr>
        <p:spPr>
          <a:xfrm>
            <a:off x="6364224" y="4242816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Source, amount and share, or “none at this stage”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6309360" y="4736592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</a:t>
            </a:r>
            <a:endParaRPr lang="en-US" sz="1150" dirty="0"/>
          </a:p>
        </p:txBody>
      </p:sp>
      <p:sp>
        <p:nvSpPr>
          <p:cNvPr id="36" name="Shape 33"/>
          <p:cNvSpPr/>
          <p:nvPr/>
        </p:nvSpPr>
        <p:spPr>
          <a:xfrm>
            <a:off x="6309360" y="5010912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7" name="Text 34"/>
          <p:cNvSpPr/>
          <p:nvPr/>
        </p:nvSpPr>
        <p:spPr>
          <a:xfrm>
            <a:off x="6364224" y="5038344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and phone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6309360" y="5532120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sign-off</a:t>
            </a:r>
            <a:endParaRPr lang="en-US" sz="1150" dirty="0"/>
          </a:p>
        </p:txBody>
      </p:sp>
      <p:sp>
        <p:nvSpPr>
          <p:cNvPr id="39" name="Shape 36"/>
          <p:cNvSpPr/>
          <p:nvPr/>
        </p:nvSpPr>
        <p:spPr>
          <a:xfrm>
            <a:off x="6309360" y="5806440"/>
            <a:ext cx="5349240" cy="475488"/>
          </a:xfrm>
          <a:prstGeom prst="roundRect">
            <a:avLst>
              <a:gd name="adj" fmla="val 1057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0" name="Text 37"/>
          <p:cNvSpPr/>
          <p:nvPr/>
        </p:nvSpPr>
        <p:spPr>
          <a:xfrm>
            <a:off x="6364224" y="5833872"/>
            <a:ext cx="522122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and role of authorising officer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42" name="Text 39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 a page in plain language: the problem, the work, and the expected benefit to the sector. Write it once the rest is settled.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6928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1.1  Project overview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66928" y="1965960"/>
            <a:ext cx="5440680" cy="3977640"/>
          </a:xfrm>
          <a:prstGeom prst="roundRect">
            <a:avLst>
              <a:gd name="adj" fmla="val 1264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6"/>
          <p:cNvSpPr/>
          <p:nvPr/>
        </p:nvSpPr>
        <p:spPr>
          <a:xfrm>
            <a:off x="621792" y="1993392"/>
            <a:ext cx="5312664" cy="3904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 and its significance · your objectives and research questions · your approach · fit with the focus area and priority scope.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26364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  Expected outcomes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63640" y="1965960"/>
            <a:ext cx="5394960" cy="3977640"/>
          </a:xfrm>
          <a:prstGeom prst="roundRect">
            <a:avLst>
              <a:gd name="adj" fmla="val 1264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9"/>
          <p:cNvSpPr/>
          <p:nvPr/>
        </p:nvSpPr>
        <p:spPr>
          <a:xfrm>
            <a:off x="6318504" y="1993392"/>
            <a:ext cx="5266944" cy="3904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Scientific and industry outcomes · value created for the sector · student development · technology transfer potential.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problem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gap in current knowledge or practice, and the priority scope from the call that your work responds to. Be specific.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6928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  Problem statement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66928" y="1965960"/>
            <a:ext cx="6035040" cy="3977640"/>
          </a:xfrm>
          <a:prstGeom prst="roundRect">
            <a:avLst>
              <a:gd name="adj" fmla="val 1264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6"/>
          <p:cNvSpPr/>
          <p:nvPr/>
        </p:nvSpPr>
        <p:spPr>
          <a:xfrm>
            <a:off x="621792" y="1993392"/>
            <a:ext cx="5907024" cy="3904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state of knowledge and the gap · the specific challenge or opportunity · significance for the coal industry · the research questions you will answer.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903720" y="160020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2.2  Alignment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903720" y="1965960"/>
            <a:ext cx="4754880" cy="438912"/>
          </a:xfrm>
          <a:prstGeom prst="roundRect">
            <a:avLst>
              <a:gd name="adj" fmla="val 12500"/>
            </a:avLst>
          </a:prstGeom>
          <a:solidFill>
            <a:srgbClr val="C0561A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2" name="Text 9"/>
          <p:cNvSpPr/>
          <p:nvPr/>
        </p:nvSpPr>
        <p:spPr>
          <a:xfrm>
            <a:off x="7086600" y="1965960"/>
            <a:ext cx="4480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Mining &amp; Processing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6903720" y="2532888"/>
            <a:ext cx="4754880" cy="438912"/>
          </a:xfrm>
          <a:prstGeom prst="roundRect">
            <a:avLst>
              <a:gd name="adj" fmla="val 12500"/>
            </a:avLst>
          </a:prstGeom>
          <a:solidFill>
            <a:srgbClr val="026CB6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4" name="Text 11"/>
          <p:cNvSpPr/>
          <p:nvPr/>
        </p:nvSpPr>
        <p:spPr>
          <a:xfrm>
            <a:off x="7086600" y="2532888"/>
            <a:ext cx="4480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Environment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903720" y="3099816"/>
            <a:ext cx="4754880" cy="438912"/>
          </a:xfrm>
          <a:prstGeom prst="roundRect">
            <a:avLst>
              <a:gd name="adj" fmla="val 12500"/>
            </a:avLst>
          </a:prstGeom>
          <a:solidFill>
            <a:srgbClr val="9A2479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6" name="Text 13"/>
          <p:cNvSpPr/>
          <p:nvPr/>
        </p:nvSpPr>
        <p:spPr>
          <a:xfrm>
            <a:off x="7086600" y="3099816"/>
            <a:ext cx="4480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Technologies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903720" y="3931920"/>
            <a:ext cx="4754880" cy="2011680"/>
          </a:xfrm>
          <a:prstGeom prst="roundRect">
            <a:avLst>
              <a:gd name="adj" fmla="val 2500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5"/>
          <p:cNvSpPr/>
          <p:nvPr/>
        </p:nvSpPr>
        <p:spPr>
          <a:xfrm>
            <a:off x="6958584" y="3959352"/>
            <a:ext cx="4626864" cy="1938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your focus area above, delete the others. State the priority scope, and why this matters to the sector now.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impact &amp; implementation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section carries 45% of the evaluation. Describe the value the work creates and how its results will be used in practice.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549640" y="384048"/>
            <a:ext cx="1417320" cy="566928"/>
          </a:xfrm>
          <a:prstGeom prst="roundRect">
            <a:avLst>
              <a:gd name="adj" fmla="val 14516"/>
            </a:avLst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8" name="Text 5"/>
          <p:cNvSpPr/>
          <p:nvPr/>
        </p:nvSpPr>
        <p:spPr>
          <a:xfrm>
            <a:off x="8549640" y="384048"/>
            <a:ext cx="1417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45%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66928" y="1600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  Sector importance &amp; value creation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566928" y="1965960"/>
            <a:ext cx="5440680" cy="2651760"/>
          </a:xfrm>
          <a:prstGeom prst="roundRect">
            <a:avLst>
              <a:gd name="adj" fmla="val 189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8"/>
          <p:cNvSpPr/>
          <p:nvPr/>
        </p:nvSpPr>
        <p:spPr>
          <a:xfrm>
            <a:off x="621792" y="1993392"/>
            <a:ext cx="5312664" cy="2578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one or two and justify: value creation · operational improvement · environmental benefit · social impact. Turning a liability (discard, ultra-fines, brine) into a product is strongly favoured.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26364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  Implementation pathway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263640" y="1965960"/>
            <a:ext cx="5394960" cy="2651760"/>
          </a:xfrm>
          <a:prstGeom prst="roundRect">
            <a:avLst>
              <a:gd name="adj" fmla="val 1897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1"/>
          <p:cNvSpPr/>
          <p:nvPr/>
        </p:nvSpPr>
        <p:spPr>
          <a:xfrm>
            <a:off x="6318504" y="1993392"/>
            <a:ext cx="5266944" cy="2578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technology readiness level and pathway · how findings transfer to industry · industry partner, if any · timeline to real-world impact.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66928" y="5074920"/>
            <a:ext cx="2029968" cy="685800"/>
          </a:xfrm>
          <a:prstGeom prst="roundRect">
            <a:avLst>
              <a:gd name="adj" fmla="val 9333"/>
            </a:avLst>
          </a:prstGeom>
          <a:solidFill>
            <a:srgbClr val="F1F5F2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Text 13"/>
          <p:cNvSpPr/>
          <p:nvPr/>
        </p:nvSpPr>
        <p:spPr>
          <a:xfrm>
            <a:off x="566928" y="50749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2596896" y="5138928"/>
            <a:ext cx="228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2825496" y="5074920"/>
            <a:ext cx="2029968" cy="685800"/>
          </a:xfrm>
          <a:prstGeom prst="roundRect">
            <a:avLst>
              <a:gd name="adj" fmla="val 9333"/>
            </a:avLst>
          </a:prstGeom>
          <a:solidFill>
            <a:srgbClr val="F1F5F2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6"/>
          <p:cNvSpPr/>
          <p:nvPr/>
        </p:nvSpPr>
        <p:spPr>
          <a:xfrm>
            <a:off x="2825496" y="50749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855464" y="5138928"/>
            <a:ext cx="228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084064" y="5074920"/>
            <a:ext cx="2029968" cy="685800"/>
          </a:xfrm>
          <a:prstGeom prst="roundRect">
            <a:avLst>
              <a:gd name="adj" fmla="val 9333"/>
            </a:avLst>
          </a:prstGeom>
          <a:solidFill>
            <a:srgbClr val="F1F5F2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19"/>
          <p:cNvSpPr/>
          <p:nvPr/>
        </p:nvSpPr>
        <p:spPr>
          <a:xfrm>
            <a:off x="5084064" y="50749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7114032" y="5138928"/>
            <a:ext cx="228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7342632" y="5074920"/>
            <a:ext cx="2029968" cy="685800"/>
          </a:xfrm>
          <a:prstGeom prst="roundRect">
            <a:avLst>
              <a:gd name="adj" fmla="val 9333"/>
            </a:avLst>
          </a:prstGeom>
          <a:solidFill>
            <a:srgbClr val="F1F5F2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 22"/>
          <p:cNvSpPr/>
          <p:nvPr/>
        </p:nvSpPr>
        <p:spPr>
          <a:xfrm>
            <a:off x="7342632" y="50749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Demonstrate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9372600" y="5138928"/>
            <a:ext cx="228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9601200" y="5074920"/>
            <a:ext cx="2029968" cy="685800"/>
          </a:xfrm>
          <a:prstGeom prst="roundRect">
            <a:avLst>
              <a:gd name="adj" fmla="val 9333"/>
            </a:avLst>
          </a:prstGeom>
          <a:solidFill>
            <a:srgbClr val="F1F5F2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8" name="Text 25"/>
          <p:cNvSpPr/>
          <p:nvPr/>
        </p:nvSpPr>
        <p:spPr>
          <a:xfrm>
            <a:off x="9601200" y="50749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566928" y="5925312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your work sits on this pathway, indicate where it ends. Some research does not lead to a pilot; where that is the case, state the intended use of the results instead.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31" name="Text 28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Methodology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out the method, what is new in it, and how the results will be validated.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6928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4.1  Research design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66928" y="1965960"/>
            <a:ext cx="5440680" cy="3977640"/>
          </a:xfrm>
          <a:prstGeom prst="roundRect">
            <a:avLst>
              <a:gd name="adj" fmla="val 1264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6"/>
          <p:cNvSpPr/>
          <p:nvPr/>
        </p:nvSpPr>
        <p:spPr>
          <a:xfrm>
            <a:off x="621792" y="1993392"/>
            <a:ext cx="5312664" cy="3904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or field framework · controlled variables · data collection methods · analysis and interpretation.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26364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  Technical innovation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63640" y="1965960"/>
            <a:ext cx="5394960" cy="3977640"/>
          </a:xfrm>
          <a:prstGeom prst="roundRect">
            <a:avLst>
              <a:gd name="adj" fmla="val 1264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9"/>
          <p:cNvSpPr/>
          <p:nvPr/>
        </p:nvSpPr>
        <p:spPr>
          <a:xfrm>
            <a:off x="6318504" y="1993392"/>
            <a:ext cx="5266944" cy="3904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novel · equipment and technologies · validation, quality assurance and testing protocols.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61872" y="365760"/>
            <a:ext cx="8412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Approach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280160" y="969264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Guidance  </a:t>
            </a:r>
            <a:r>
              <a:rPr lang="en-US" sz="1050" i="1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out the phases of the work and how the project will be managed from day to day.</a:t>
            </a:r>
            <a:endParaRPr lang="en-US" sz="1050" dirty="0"/>
          </a:p>
        </p:txBody>
      </p:sp>
      <p:pic>
        <p:nvPicPr>
          <p:cNvPr id="6" name="Image 0" descr="off_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72" y="402336"/>
            <a:ext cx="1298448" cy="32461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66928" y="1691640"/>
            <a:ext cx="3520440" cy="2240280"/>
          </a:xfrm>
          <a:prstGeom prst="roundRect">
            <a:avLst>
              <a:gd name="adj" fmla="val 2857"/>
            </a:avLst>
          </a:prstGeom>
          <a:solidFill>
            <a:srgbClr val="F1F5F2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8" name="Shape 5"/>
          <p:cNvSpPr/>
          <p:nvPr/>
        </p:nvSpPr>
        <p:spPr>
          <a:xfrm>
            <a:off x="795528" y="1901952"/>
            <a:ext cx="402336" cy="402336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9" name="Text 6"/>
          <p:cNvSpPr/>
          <p:nvPr/>
        </p:nvSpPr>
        <p:spPr>
          <a:xfrm>
            <a:off x="795528" y="19019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316736" y="1920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22960" y="246888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A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[Name the phase, its dates, and the one outcome it must produce]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334256" y="1691640"/>
            <a:ext cx="3520440" cy="2240280"/>
          </a:xfrm>
          <a:prstGeom prst="roundRect">
            <a:avLst>
              <a:gd name="adj" fmla="val 2857"/>
            </a:avLst>
          </a:prstGeom>
          <a:solidFill>
            <a:srgbClr val="F1F5F2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3" name="Shape 10"/>
          <p:cNvSpPr/>
          <p:nvPr/>
        </p:nvSpPr>
        <p:spPr>
          <a:xfrm>
            <a:off x="4562856" y="1901952"/>
            <a:ext cx="402336" cy="402336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4" name="Text 11"/>
          <p:cNvSpPr/>
          <p:nvPr/>
        </p:nvSpPr>
        <p:spPr>
          <a:xfrm>
            <a:off x="4562856" y="19019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084064" y="1920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4590288" y="246888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A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[Name the phase, its dates, and the one outcome it must produce]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8101584" y="1691640"/>
            <a:ext cx="3520440" cy="2240280"/>
          </a:xfrm>
          <a:prstGeom prst="roundRect">
            <a:avLst>
              <a:gd name="adj" fmla="val 2857"/>
            </a:avLst>
          </a:prstGeom>
          <a:solidFill>
            <a:srgbClr val="F1F5F2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8" name="Shape 15"/>
          <p:cNvSpPr/>
          <p:nvPr/>
        </p:nvSpPr>
        <p:spPr>
          <a:xfrm>
            <a:off x="8330184" y="1901952"/>
            <a:ext cx="402336" cy="402336"/>
          </a:xfrm>
          <a:prstGeom prst="ellipse">
            <a:avLst/>
          </a:prstGeom>
          <a:solidFill>
            <a:srgbClr val="0E8743"/>
          </a:solidFill>
          <a:ln/>
        </p:spPr>
        <p:txBody>
          <a:bodyPr/>
          <a:lstStyle/>
          <a:p>
            <a:endParaRPr lang="en-ZA"/>
          </a:p>
        </p:txBody>
      </p:sp>
      <p:sp>
        <p:nvSpPr>
          <p:cNvPr id="19" name="Text 16"/>
          <p:cNvSpPr/>
          <p:nvPr/>
        </p:nvSpPr>
        <p:spPr>
          <a:xfrm>
            <a:off x="8330184" y="19019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8851392" y="192024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8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57616" y="246888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6B7A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[Name the phase, its dates, and the one outcome it must produce]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566928" y="416052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6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5.2  Execution plan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66928" y="4526280"/>
            <a:ext cx="11091672" cy="1417320"/>
          </a:xfrm>
          <a:prstGeom prst="roundRect">
            <a:avLst>
              <a:gd name="adj" fmla="val 3548"/>
            </a:avLst>
          </a:prstGeom>
          <a:solidFill>
            <a:srgbClr val="F7FAF8"/>
          </a:solidFill>
          <a:ln w="12700">
            <a:solidFill>
              <a:srgbClr val="D9DFD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4" name="Text 21"/>
          <p:cNvSpPr/>
          <p:nvPr/>
        </p:nvSpPr>
        <p:spPr>
          <a:xfrm>
            <a:off x="621792" y="4553712"/>
            <a:ext cx="10963656" cy="1344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i="1" dirty="0">
                <a:solidFill>
                  <a:srgbClr val="9AA8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roles and reporting · stakeholder engagement · quality assurance · how you adapt if a line of work fails.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502920" y="6473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3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ADVANCING THE FUTURE OF SUSTAINABLE COAL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9262872" y="64739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6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FY2027 Proposal Template  ·  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2279</Words>
  <Application>Microsoft Office PowerPoint</Application>
  <PresentationFormat>Widescreen</PresentationFormat>
  <Paragraphs>399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Coaltech FY2027 Research Proposal Template</dc:title>
  <dc:subject>PptxGenJS Presentation</dc:subject>
  <dc:creator>Coaltech Research Association</dc:creator>
  <cp:lastModifiedBy>Avhurengwi Nengovhela</cp:lastModifiedBy>
  <cp:revision>2</cp:revision>
  <dcterms:created xsi:type="dcterms:W3CDTF">2026-07-30T02:25:09Z</dcterms:created>
  <dcterms:modified xsi:type="dcterms:W3CDTF">2026-07-30T02:46:45Z</dcterms:modified>
</cp:coreProperties>
</file>